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13" r:id="rId1"/>
  </p:sldMasterIdLst>
  <p:notesMasterIdLst>
    <p:notesMasterId r:id="rId33"/>
  </p:notesMasterIdLst>
  <p:sldIdLst>
    <p:sldId id="256" r:id="rId2"/>
    <p:sldId id="281" r:id="rId3"/>
    <p:sldId id="260" r:id="rId4"/>
    <p:sldId id="258" r:id="rId5"/>
    <p:sldId id="265" r:id="rId6"/>
    <p:sldId id="292" r:id="rId7"/>
    <p:sldId id="293" r:id="rId8"/>
    <p:sldId id="263" r:id="rId9"/>
    <p:sldId id="267" r:id="rId10"/>
    <p:sldId id="278" r:id="rId11"/>
    <p:sldId id="279" r:id="rId12"/>
    <p:sldId id="280" r:id="rId13"/>
    <p:sldId id="273" r:id="rId14"/>
    <p:sldId id="274" r:id="rId15"/>
    <p:sldId id="264" r:id="rId16"/>
    <p:sldId id="275" r:id="rId17"/>
    <p:sldId id="282" r:id="rId18"/>
    <p:sldId id="283" r:id="rId19"/>
    <p:sldId id="284" r:id="rId20"/>
    <p:sldId id="286" r:id="rId21"/>
    <p:sldId id="276" r:id="rId22"/>
    <p:sldId id="277" r:id="rId23"/>
    <p:sldId id="268" r:id="rId24"/>
    <p:sldId id="287" r:id="rId25"/>
    <p:sldId id="290" r:id="rId26"/>
    <p:sldId id="288" r:id="rId27"/>
    <p:sldId id="289" r:id="rId28"/>
    <p:sldId id="291" r:id="rId29"/>
    <p:sldId id="269" r:id="rId30"/>
    <p:sldId id="270" r:id="rId31"/>
    <p:sldId id="272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97"/>
    <p:restoredTop sz="94684"/>
  </p:normalViewPr>
  <p:slideViewPr>
    <p:cSldViewPr snapToGrid="0" snapToObjects="1">
      <p:cViewPr varScale="1">
        <p:scale>
          <a:sx n="91" d="100"/>
          <a:sy n="91" d="100"/>
        </p:scale>
        <p:origin x="208" y="5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317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7F4302-BDB0-F842-BF5A-2B4D249C4254}" type="datetimeFigureOut">
              <a:rPr lang="en-US" smtClean="0"/>
              <a:t>3/9/17</a:t>
            </a:fld>
            <a:endParaRPr lang="en-US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60537-1BF7-2E43-A474-78E30B4938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823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60537-1BF7-2E43-A474-78E30B4938D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661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60537-1BF7-2E43-A474-78E30B4938D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557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60537-1BF7-2E43-A474-78E30B4938D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640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71947-6EA5-4149-84BA-A5B39586F91F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dirty="0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FA870-3BCD-4145-B9D7-9B40732D9E62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FA870-3BCD-4145-B9D7-9B40732D9E62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FA870-3BCD-4145-B9D7-9B40732D9E62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FA870-3BCD-4145-B9D7-9B40732D9E62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FA870-3BCD-4145-B9D7-9B40732D9E62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FA870-3BCD-4145-B9D7-9B40732D9E62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6BA9C-5EF2-9440-A621-C12D74CEB2AE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059579A0-72A3-D548-8E3F-49FC5E9B0527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A6160B-CFC2-6A4D-9B40-55BB58C9D65E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C1088-C081-2D40-9F6E-6EC868B9D2F3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B24C0-C166-7340-8FEB-85F0A0531CC9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1A417-BDCF-F44C-B40E-B6E364E90129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05421-C6F7-CF45-9575-0A4AD693B5F0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E016D-6305-AE47-8DD2-D2AE1E0FB70A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605BC-331B-9146-A598-DF7650083B13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dirty="0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4E93E-797B-4240-B2E6-D7145FF7AB5A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FA870-3BCD-4145-B9D7-9B40732D9E62}" type="datetime1">
              <a:rPr lang="fr-FR" smtClean="0"/>
              <a:t>09/03/2017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8414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14" r:id="rId1"/>
    <p:sldLayoutId id="2147484115" r:id="rId2"/>
    <p:sldLayoutId id="2147484116" r:id="rId3"/>
    <p:sldLayoutId id="2147484117" r:id="rId4"/>
    <p:sldLayoutId id="2147484118" r:id="rId5"/>
    <p:sldLayoutId id="2147484119" r:id="rId6"/>
    <p:sldLayoutId id="2147484120" r:id="rId7"/>
    <p:sldLayoutId id="2147484121" r:id="rId8"/>
    <p:sldLayoutId id="2147484122" r:id="rId9"/>
    <p:sldLayoutId id="2147484123" r:id="rId10"/>
    <p:sldLayoutId id="2147484124" r:id="rId11"/>
    <p:sldLayoutId id="2147484125" r:id="rId12"/>
    <p:sldLayoutId id="2147484126" r:id="rId13"/>
    <p:sldLayoutId id="2147484127" r:id="rId14"/>
    <p:sldLayoutId id="2147484128" r:id="rId15"/>
    <p:sldLayoutId id="2147484129" r:id="rId16"/>
    <p:sldLayoutId id="2147484130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.google.com/store/apps/details?id=com.google.android.apps.authenticator2" TargetMode="External"/><Relationship Id="rId4" Type="http://schemas.openxmlformats.org/officeDocument/2006/relationships/hyperlink" Target="https://support.apple.com/fr-ch/HT204681" TargetMode="External"/><Relationship Id="rId5" Type="http://schemas.openxmlformats.org/officeDocument/2006/relationships/hyperlink" Target="http://fc16.ifca.ai/preproceedings/24_Konoth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amipro.epfl.ch/paiemen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76726" y="2637456"/>
            <a:ext cx="8734926" cy="1660330"/>
          </a:xfrm>
        </p:spPr>
        <p:txBody>
          <a:bodyPr>
            <a:normAutofit fontScale="90000"/>
          </a:bodyPr>
          <a:lstStyle/>
          <a:p>
            <a:r>
              <a:rPr lang="en-CA" sz="4000" noProof="0" dirty="0" smtClean="0"/>
              <a:t>Student Seminar: </a:t>
            </a:r>
            <a:br>
              <a:rPr lang="en-CA" sz="4000" noProof="0" dirty="0" smtClean="0"/>
            </a:br>
            <a:r>
              <a:rPr lang="en-CA" sz="4000" noProof="0" dirty="0" smtClean="0"/>
              <a:t>Exploiting Two Factor Authentication of Android and IOS</a:t>
            </a:r>
            <a:endParaRPr lang="en-CA" sz="4000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noProof="0" dirty="0" smtClean="0"/>
              <a:t>Robin Solignac </a:t>
            </a:r>
          </a:p>
          <a:p>
            <a:r>
              <a:rPr lang="en-CA" noProof="0" dirty="0" smtClean="0"/>
              <a:t>235020</a:t>
            </a:r>
            <a:endParaRPr lang="en-CA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31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2. Key concepts</a:t>
            </a:r>
            <a:br>
              <a:rPr lang="en-CA" noProof="0" dirty="0" smtClean="0"/>
            </a:br>
            <a:r>
              <a:rPr lang="en-CA" noProof="0" dirty="0" smtClean="0"/>
              <a:t>Synchronization: Google play store website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676740"/>
          </a:xfrm>
        </p:spPr>
        <p:txBody>
          <a:bodyPr/>
          <a:lstStyle/>
          <a:p>
            <a:r>
              <a:rPr lang="en-CA" noProof="0" dirty="0" smtClean="0"/>
              <a:t>Possibility to install, from the browser, applications on the phone</a:t>
            </a:r>
          </a:p>
          <a:p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6362" y="3013613"/>
            <a:ext cx="6662737" cy="3479262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680321" y="3013613"/>
            <a:ext cx="4313710" cy="1827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white"/>
                </a:solidFill>
              </a:rPr>
              <a:t>Need to be </a:t>
            </a:r>
            <a:r>
              <a:rPr lang="en-US" sz="2400" dirty="0">
                <a:solidFill>
                  <a:prstClr val="white"/>
                </a:solidFill>
              </a:rPr>
              <a:t>logged under </a:t>
            </a:r>
            <a:r>
              <a:rPr lang="en-US" sz="2400" dirty="0" smtClean="0">
                <a:solidFill>
                  <a:prstClr val="white"/>
                </a:solidFill>
              </a:rPr>
              <a:t>the same Google account</a:t>
            </a:r>
            <a:endParaRPr lang="en-US" sz="2400" dirty="0">
              <a:solidFill>
                <a:prstClr val="white"/>
              </a:solidFill>
            </a:endParaRPr>
          </a:p>
          <a:p>
            <a:pPr marL="228600" lvl="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prstClr val="white"/>
                </a:solidFill>
              </a:rPr>
              <a:t>Authorization also confirmed from the browser </a:t>
            </a:r>
            <a:endParaRPr lang="en-US" sz="2400" dirty="0">
              <a:solidFill>
                <a:prstClr val="white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89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2. Key concepts</a:t>
            </a:r>
            <a:br>
              <a:rPr lang="en-CA" noProof="0" dirty="0" smtClean="0"/>
            </a:br>
            <a:r>
              <a:rPr lang="en-CA" noProof="0" dirty="0" smtClean="0"/>
              <a:t>Synchronization: Apple Continuity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1177752"/>
          </a:xfrm>
        </p:spPr>
        <p:txBody>
          <a:bodyPr/>
          <a:lstStyle/>
          <a:p>
            <a:r>
              <a:rPr lang="en-CA" noProof="0" dirty="0" smtClean="0"/>
              <a:t>If user posses an IPhone and a Mac, ability to send and read SMS and IMessages from the mac.</a:t>
            </a:r>
          </a:p>
          <a:p>
            <a:endParaRPr lang="en-CA" noProof="0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776" y="3792436"/>
            <a:ext cx="5726212" cy="2422628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680321" y="3514625"/>
            <a:ext cx="5520455" cy="1623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prstClr val="white"/>
                </a:solidFill>
              </a:rPr>
              <a:t>Message stored in clear on the mac</a:t>
            </a:r>
          </a:p>
          <a:p>
            <a:pPr marL="228600" lvl="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prstClr val="white"/>
                </a:solidFill>
              </a:rPr>
              <a:t>Off by default</a:t>
            </a:r>
          </a:p>
          <a:p>
            <a:pPr marL="228600" lvl="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CA" sz="2400" dirty="0">
                <a:solidFill>
                  <a:prstClr val="white"/>
                </a:solidFill>
              </a:rPr>
              <a:t>Need to be on the same LAN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3747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2. Key concepts</a:t>
            </a:r>
            <a:br>
              <a:rPr lang="en-CA" noProof="0" dirty="0" smtClean="0"/>
            </a:br>
            <a:r>
              <a:rPr lang="en-CA" noProof="0" dirty="0" smtClean="0"/>
              <a:t>Synchronization: Browser Sync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noProof="0" dirty="0" smtClean="0"/>
              <a:t>Synchronization of Bookmarks, history and open tabs between devices</a:t>
            </a:r>
          </a:p>
          <a:p>
            <a:r>
              <a:rPr lang="en-CA" noProof="0" dirty="0" smtClean="0"/>
              <a:t>Available </a:t>
            </a:r>
            <a:r>
              <a:rPr lang="en-CA" noProof="0" dirty="0" smtClean="0"/>
              <a:t>on majority of popular browser</a:t>
            </a:r>
          </a:p>
          <a:p>
            <a:r>
              <a:rPr lang="en-CA" noProof="0" dirty="0" smtClean="0"/>
              <a:t>Sync if logged under the same user account</a:t>
            </a:r>
          </a:p>
          <a:p>
            <a:endParaRPr lang="en-CA" noProof="0" dirty="0" smtClean="0"/>
          </a:p>
          <a:p>
            <a:endParaRPr lang="en-CA" noProof="0" dirty="0" smtClean="0"/>
          </a:p>
          <a:p>
            <a:endParaRPr lang="en-CA" noProof="0" dirty="0" smtClean="0"/>
          </a:p>
          <a:p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113" y="4843152"/>
            <a:ext cx="4119562" cy="1710047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0913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2. Key concepts</a:t>
            </a:r>
            <a:br>
              <a:rPr lang="en-CA" noProof="0" dirty="0" smtClean="0"/>
            </a:br>
            <a:r>
              <a:rPr lang="en-CA" noProof="0" dirty="0" smtClean="0"/>
              <a:t>MitB: Man in the browser attack 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56002"/>
          </a:xfrm>
        </p:spPr>
        <p:txBody>
          <a:bodyPr/>
          <a:lstStyle/>
          <a:p>
            <a:r>
              <a:rPr lang="en-CA" noProof="0" dirty="0" smtClean="0"/>
              <a:t>Stronger </a:t>
            </a:r>
            <a:r>
              <a:rPr lang="en-CA" noProof="0" dirty="0" smtClean="0"/>
              <a:t>Variant of Man in </a:t>
            </a:r>
            <a:r>
              <a:rPr lang="en-CA" noProof="0" dirty="0" smtClean="0"/>
              <a:t>Middle attack. the attacker can do everything a browser can.</a:t>
            </a:r>
          </a:p>
          <a:p>
            <a:r>
              <a:rPr lang="en-CA" noProof="0" dirty="0" smtClean="0"/>
              <a:t>Like man in the middle:</a:t>
            </a:r>
          </a:p>
          <a:p>
            <a:pPr lvl="1"/>
            <a:r>
              <a:rPr lang="en-CA" noProof="0" dirty="0" smtClean="0"/>
              <a:t>Read and modify all data exchanged</a:t>
            </a:r>
          </a:p>
          <a:p>
            <a:pPr lvl="1"/>
            <a:r>
              <a:rPr lang="en-CA" noProof="0" dirty="0" smtClean="0"/>
              <a:t>Send arbitrary data in the name of the user</a:t>
            </a:r>
          </a:p>
          <a:p>
            <a:r>
              <a:rPr lang="en-CA" noProof="0" dirty="0" smtClean="0"/>
              <a:t>Unlike man in the middle:</a:t>
            </a:r>
          </a:p>
          <a:p>
            <a:pPr lvl="1"/>
            <a:r>
              <a:rPr lang="en-CA" noProof="0" dirty="0" smtClean="0"/>
              <a:t>Read and modify encrypted data before encryption &amp; after decryption</a:t>
            </a:r>
          </a:p>
          <a:p>
            <a:pPr lvl="1"/>
            <a:r>
              <a:rPr lang="en-CA" noProof="0" dirty="0" smtClean="0"/>
              <a:t>Read and modify browser related information: settings, cookies, bookmarks, history.</a:t>
            </a:r>
          </a:p>
          <a:p>
            <a:pPr lvl="1"/>
            <a:endParaRPr lang="en-CA" noProof="0" dirty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803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noProof="0" dirty="0" smtClean="0"/>
              <a:t>3. 2FA Attacks</a:t>
            </a:r>
            <a:endParaRPr lang="en-CA" noProof="0" dirty="0"/>
          </a:p>
        </p:txBody>
      </p:sp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422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3. 2FA Attacks</a:t>
            </a:r>
            <a:br>
              <a:rPr lang="en-CA" noProof="0" dirty="0" smtClean="0"/>
            </a:br>
            <a:r>
              <a:rPr lang="en-CA" noProof="0" dirty="0" smtClean="0"/>
              <a:t>The model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noProof="0" dirty="0" smtClean="0"/>
              <a:t>The PC is compromised (physically stolen, Malware, malicious plugin, …)</a:t>
            </a:r>
          </a:p>
          <a:p>
            <a:r>
              <a:rPr lang="en-CA" noProof="0" dirty="0" smtClean="0"/>
              <a:t>MitB attack is performed</a:t>
            </a:r>
          </a:p>
          <a:p>
            <a:r>
              <a:rPr lang="en-CA" noProof="0" dirty="0" smtClean="0"/>
              <a:t>Connection to the service is hijacked (via password or cookie)</a:t>
            </a:r>
          </a:p>
          <a:p>
            <a:r>
              <a:rPr lang="en-CA" noProof="0" dirty="0" smtClean="0"/>
              <a:t>To complete authentication (or transaction) OTP\TAN is send via SMS to victim phone</a:t>
            </a:r>
          </a:p>
          <a:p>
            <a:r>
              <a:rPr lang="en-CA" noProof="0" dirty="0" smtClean="0"/>
              <a:t>Phone is sane and run either on Android or iOS</a:t>
            </a:r>
          </a:p>
          <a:p>
            <a:r>
              <a:rPr lang="en-CA" noProof="0" dirty="0" smtClean="0"/>
              <a:t>Goal: steal the SMS 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52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3. 2FA Attacks</a:t>
            </a:r>
            <a:br>
              <a:rPr lang="en-CA" noProof="0" dirty="0" smtClean="0"/>
            </a:br>
            <a:r>
              <a:rPr lang="en-CA" noProof="0" dirty="0" smtClean="0"/>
              <a:t>Android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1455951"/>
          </a:xfrm>
        </p:spPr>
        <p:txBody>
          <a:bodyPr/>
          <a:lstStyle/>
          <a:p>
            <a:r>
              <a:rPr lang="en-CA" noProof="0" dirty="0" smtClean="0"/>
              <a:t>Form MitB hijack Google session</a:t>
            </a:r>
          </a:p>
          <a:p>
            <a:r>
              <a:rPr lang="en-CA" noProof="0" dirty="0" smtClean="0"/>
              <a:t>Remotely Install SMS stealing app from playstore</a:t>
            </a:r>
          </a:p>
          <a:p>
            <a:r>
              <a:rPr lang="en-CA" noProof="0" dirty="0" smtClean="0"/>
              <a:t>App will forward OTP or TAN to attacker</a:t>
            </a:r>
            <a:endParaRPr lang="en-CA" noProof="0" dirty="0"/>
          </a:p>
        </p:txBody>
      </p:sp>
      <p:sp>
        <p:nvSpPr>
          <p:cNvPr id="7" name="ZoneTexte 6"/>
          <p:cNvSpPr txBox="1"/>
          <p:nvPr/>
        </p:nvSpPr>
        <p:spPr>
          <a:xfrm>
            <a:off x="680321" y="4295531"/>
            <a:ext cx="54301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sz="2400" dirty="0" smtClean="0"/>
              <a:t>2 </a:t>
            </a:r>
            <a:r>
              <a:rPr lang="en-CA" sz="2400" dirty="0" smtClean="0"/>
              <a:t>difficulties</a:t>
            </a:r>
            <a:r>
              <a:rPr lang="fr-FR" sz="2400" dirty="0" smtClean="0"/>
              <a:t>:</a:t>
            </a:r>
          </a:p>
          <a:p>
            <a:pPr marL="742950" lvl="1" indent="-285750">
              <a:buFont typeface="Arial" charset="0"/>
              <a:buChar char="•"/>
            </a:pPr>
            <a:r>
              <a:rPr lang="fr-FR" sz="2400" dirty="0" smtClean="0"/>
              <a:t>Bypass </a:t>
            </a:r>
            <a:r>
              <a:rPr lang="fr-FR" sz="2400" dirty="0"/>
              <a:t>Google </a:t>
            </a:r>
            <a:r>
              <a:rPr lang="fr-FR" sz="2400" dirty="0"/>
              <a:t>Bouncer</a:t>
            </a:r>
            <a:endParaRPr lang="fr-FR" sz="2400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CA" sz="2400" dirty="0" smtClean="0"/>
              <a:t>Activate</a:t>
            </a:r>
            <a:r>
              <a:rPr lang="fr-FR" sz="2400" dirty="0" smtClean="0"/>
              <a:t> the App</a:t>
            </a:r>
            <a:endParaRPr lang="fr-FR" sz="2400" dirty="0"/>
          </a:p>
        </p:txBody>
      </p:sp>
      <p:pic>
        <p:nvPicPr>
          <p:cNvPr id="8" name="Espace réservé du contenu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422" y="3724406"/>
            <a:ext cx="6960138" cy="283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59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3. 2FA Attacks</a:t>
            </a:r>
            <a:br>
              <a:rPr lang="en-CA" noProof="0" dirty="0" smtClean="0"/>
            </a:br>
            <a:r>
              <a:rPr lang="en-CA" noProof="0" dirty="0" smtClean="0"/>
              <a:t>Android | Google Bouncer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1455951"/>
          </a:xfrm>
        </p:spPr>
        <p:txBody>
          <a:bodyPr/>
          <a:lstStyle/>
          <a:p>
            <a:r>
              <a:rPr lang="en-CA" noProof="0" dirty="0" smtClean="0"/>
              <a:t>Automated malware analysis tool deployed on Playstore</a:t>
            </a:r>
          </a:p>
          <a:p>
            <a:r>
              <a:rPr lang="en-CA" noProof="0" dirty="0" smtClean="0"/>
              <a:t>Analyses all uploaded apps</a:t>
            </a:r>
          </a:p>
          <a:p>
            <a:r>
              <a:rPr lang="en-CA" noProof="0" dirty="0" smtClean="0"/>
              <a:t>Static and dynamic analysis</a:t>
            </a:r>
            <a:endParaRPr lang="en-CA" noProof="0" dirty="0"/>
          </a:p>
        </p:txBody>
      </p:sp>
      <p:sp>
        <p:nvSpPr>
          <p:cNvPr id="8" name="Espace réservé du contenu 4"/>
          <p:cNvSpPr txBox="1">
            <a:spLocks/>
          </p:cNvSpPr>
          <p:nvPr/>
        </p:nvSpPr>
        <p:spPr>
          <a:xfrm>
            <a:off x="680321" y="4295531"/>
            <a:ext cx="5636073" cy="1455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Recent work show its easy to bypass.</a:t>
            </a:r>
          </a:p>
          <a:p>
            <a:r>
              <a:rPr lang="en-CA" dirty="0" smtClean="0"/>
              <a:t>Example: execute malicious code remotely via web-view</a:t>
            </a:r>
            <a:endParaRPr lang="en-CA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0660" y="4623508"/>
            <a:ext cx="4858043" cy="170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095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3. 2FA Attacks</a:t>
            </a:r>
            <a:br>
              <a:rPr lang="en-CA" noProof="0" dirty="0" smtClean="0"/>
            </a:br>
            <a:r>
              <a:rPr lang="en-CA" noProof="0" dirty="0" smtClean="0"/>
              <a:t>Android | App activation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1455951"/>
          </a:xfrm>
        </p:spPr>
        <p:txBody>
          <a:bodyPr/>
          <a:lstStyle/>
          <a:p>
            <a:r>
              <a:rPr lang="en-CA" noProof="0" dirty="0" smtClean="0"/>
              <a:t>Apps can’t be triggered by an external event (i.e. SMS) until being opened for the 1</a:t>
            </a:r>
            <a:r>
              <a:rPr lang="en-CA" baseline="30000" noProof="0" dirty="0" smtClean="0"/>
              <a:t>st</a:t>
            </a:r>
            <a:r>
              <a:rPr lang="en-CA" noProof="0" dirty="0" smtClean="0"/>
              <a:t>  time</a:t>
            </a:r>
          </a:p>
          <a:p>
            <a:r>
              <a:rPr lang="en-CA" noProof="0" dirty="0" smtClean="0"/>
              <a:t>Need to trick user into opening it</a:t>
            </a:r>
          </a:p>
          <a:p>
            <a:endParaRPr lang="en-CA" noProof="0" dirty="0" smtClean="0"/>
          </a:p>
          <a:p>
            <a:endParaRPr lang="en-CA" noProof="0" dirty="0"/>
          </a:p>
        </p:txBody>
      </p:sp>
      <p:sp>
        <p:nvSpPr>
          <p:cNvPr id="8" name="Espace réservé du contenu 4"/>
          <p:cNvSpPr txBox="1">
            <a:spLocks/>
          </p:cNvSpPr>
          <p:nvPr/>
        </p:nvSpPr>
        <p:spPr>
          <a:xfrm>
            <a:off x="680321" y="4295531"/>
            <a:ext cx="9940787" cy="1455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 smtClean="0"/>
              <a:t>Solution 1: clickbait title</a:t>
            </a:r>
          </a:p>
          <a:p>
            <a:pPr lvl="1"/>
            <a:r>
              <a:rPr lang="en-CA" dirty="0" smtClean="0"/>
              <a:t> Make user want to click on the notification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462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3. 2FA Attacks</a:t>
            </a:r>
            <a:br>
              <a:rPr lang="en-CA" noProof="0" dirty="0" smtClean="0"/>
            </a:br>
            <a:r>
              <a:rPr lang="en-CA" noProof="0" dirty="0" smtClean="0"/>
              <a:t>Android | App activation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1939705"/>
          </a:xfrm>
        </p:spPr>
        <p:txBody>
          <a:bodyPr/>
          <a:lstStyle/>
          <a:p>
            <a:r>
              <a:rPr lang="en-CA" noProof="0" dirty="0" smtClean="0"/>
              <a:t>Solution 2: Browser redirection activation</a:t>
            </a:r>
          </a:p>
          <a:p>
            <a:pPr lvl="1"/>
            <a:r>
              <a:rPr lang="en-CA" noProof="0" dirty="0" smtClean="0"/>
              <a:t>Webpages can trigger opening of apps (i.e. Twitter)</a:t>
            </a:r>
          </a:p>
          <a:p>
            <a:pPr lvl="1"/>
            <a:r>
              <a:rPr lang="en-CA" noProof="0" dirty="0" smtClean="0"/>
              <a:t>Modify all history, bookmarks and tabs to links who will trigger the app</a:t>
            </a:r>
          </a:p>
          <a:p>
            <a:pPr lvl="1"/>
            <a:r>
              <a:rPr lang="en-CA" noProof="0" dirty="0" smtClean="0"/>
              <a:t>This is consider as a valid first opening</a:t>
            </a:r>
          </a:p>
          <a:p>
            <a:pPr lvl="1"/>
            <a:r>
              <a:rPr lang="en-CA" noProof="0" dirty="0" smtClean="0"/>
              <a:t>Malicious app can then redirect to the original link</a:t>
            </a:r>
          </a:p>
          <a:p>
            <a:pPr lvl="1"/>
            <a:endParaRPr lang="en-CA" noProof="0" dirty="0"/>
          </a:p>
        </p:txBody>
      </p:sp>
      <p:sp>
        <p:nvSpPr>
          <p:cNvPr id="3" name="ZoneTexte 2"/>
          <p:cNvSpPr txBox="1"/>
          <p:nvPr/>
        </p:nvSpPr>
        <p:spPr>
          <a:xfrm>
            <a:off x="6870660" y="5948883"/>
            <a:ext cx="51065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http:\\</a:t>
            </a:r>
            <a:r>
              <a:rPr lang="en-CA" dirty="0" smtClean="0"/>
              <a:t>mal.icio.us</a:t>
            </a:r>
            <a:r>
              <a:rPr lang="en-CA" dirty="0" smtClean="0"/>
              <a:t>\</a:t>
            </a:r>
            <a:r>
              <a:rPr lang="en-CA" dirty="0" smtClean="0"/>
              <a:t>proxy.php?url</a:t>
            </a:r>
            <a:r>
              <a:rPr lang="en-CA" dirty="0"/>
              <a:t>=&lt;</a:t>
            </a:r>
            <a:r>
              <a:rPr lang="en-CA" dirty="0" smtClean="0"/>
              <a:t>original_url</a:t>
            </a:r>
            <a:r>
              <a:rPr lang="en-CA" dirty="0" smtClean="0"/>
              <a:t>&gt;</a:t>
            </a:r>
            <a:endParaRPr lang="en-CA" dirty="0"/>
          </a:p>
          <a:p>
            <a:pPr algn="ctr"/>
            <a:endParaRPr lang="en-CA" dirty="0"/>
          </a:p>
        </p:txBody>
      </p:sp>
      <p:sp>
        <p:nvSpPr>
          <p:cNvPr id="6" name="ZoneTexte 5"/>
          <p:cNvSpPr txBox="1"/>
          <p:nvPr/>
        </p:nvSpPr>
        <p:spPr>
          <a:xfrm>
            <a:off x="680321" y="4595853"/>
            <a:ext cx="53719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1" indent="-285750">
              <a:buFont typeface="Arial" charset="0"/>
              <a:buChar char="•"/>
            </a:pPr>
            <a:r>
              <a:rPr lang="fr-FR" sz="2400" dirty="0"/>
              <a:t>After</a:t>
            </a:r>
            <a:r>
              <a:rPr lang="fr-FR" sz="2400" dirty="0"/>
              <a:t> activation: </a:t>
            </a:r>
            <a:endParaRPr lang="fr-FR" sz="2400" dirty="0" smtClean="0"/>
          </a:p>
          <a:p>
            <a:pPr marL="742950" lvl="2" indent="-285750">
              <a:buFont typeface="Arial" charset="0"/>
              <a:buChar char="•"/>
            </a:pPr>
            <a:r>
              <a:rPr lang="fr-FR" sz="2400" dirty="0" smtClean="0"/>
              <a:t>rewrite </a:t>
            </a:r>
            <a:r>
              <a:rPr lang="fr-FR" sz="2400" dirty="0"/>
              <a:t>all </a:t>
            </a:r>
            <a:r>
              <a:rPr lang="fr-FR" sz="2400" dirty="0" smtClean="0"/>
              <a:t>links back </a:t>
            </a:r>
            <a:r>
              <a:rPr lang="fr-FR" sz="2400" dirty="0"/>
              <a:t>to </a:t>
            </a:r>
            <a:r>
              <a:rPr lang="fr-FR" sz="2400" dirty="0" smtClean="0"/>
              <a:t>normal</a:t>
            </a:r>
          </a:p>
          <a:p>
            <a:pPr marL="742950" lvl="2" indent="-285750">
              <a:buFont typeface="Arial" charset="0"/>
              <a:buChar char="•"/>
            </a:pPr>
            <a:r>
              <a:rPr lang="fr-FR" sz="2400" dirty="0" smtClean="0"/>
              <a:t>Hide</a:t>
            </a:r>
            <a:r>
              <a:rPr lang="fr-FR" sz="2400" dirty="0" smtClean="0"/>
              <a:t> the </a:t>
            </a:r>
            <a:r>
              <a:rPr lang="fr-FR" sz="2400" dirty="0" smtClean="0"/>
              <a:t>app</a:t>
            </a:r>
            <a:endParaRPr lang="fr-FR" sz="2400" dirty="0"/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998181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7163" y="2733709"/>
            <a:ext cx="8667293" cy="1373070"/>
          </a:xfrm>
        </p:spPr>
        <p:txBody>
          <a:bodyPr/>
          <a:lstStyle/>
          <a:p>
            <a:r>
              <a:rPr lang="en-CA" sz="4800" noProof="0" dirty="0" smtClean="0"/>
              <a:t>1. Introduction: The 2 Factors Authentication Model</a:t>
            </a:r>
            <a:endParaRPr lang="en-CA" sz="4800" noProof="0" dirty="0"/>
          </a:p>
        </p:txBody>
      </p:sp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76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3. 2FA Attacks</a:t>
            </a:r>
            <a:br>
              <a:rPr lang="en-CA" noProof="0" dirty="0" smtClean="0"/>
            </a:br>
            <a:r>
              <a:rPr lang="en-CA" noProof="0" dirty="0" smtClean="0"/>
              <a:t>Android | Setup Summary 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16" y="2336800"/>
            <a:ext cx="8700344" cy="3598863"/>
          </a:xfrm>
        </p:spPr>
      </p:pic>
    </p:spTree>
    <p:extLst>
      <p:ext uri="{BB962C8B-B14F-4D97-AF65-F5344CB8AC3E}">
        <p14:creationId xmlns:p14="http://schemas.microsoft.com/office/powerpoint/2010/main" val="533736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3. 2FA Attacks</a:t>
            </a:r>
            <a:br>
              <a:rPr lang="en-CA" noProof="0" dirty="0" smtClean="0"/>
            </a:br>
            <a:r>
              <a:rPr lang="en-CA" noProof="0" dirty="0" smtClean="0"/>
              <a:t>iOS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575139"/>
          </a:xfrm>
        </p:spPr>
        <p:txBody>
          <a:bodyPr/>
          <a:lstStyle/>
          <a:p>
            <a:r>
              <a:rPr lang="en-CA" noProof="0" dirty="0" smtClean="0"/>
              <a:t>Since 2015 App can’t read SMS and notification</a:t>
            </a:r>
          </a:p>
          <a:p>
            <a:endParaRPr lang="en-CA" noProof="0" dirty="0" smtClean="0"/>
          </a:p>
          <a:p>
            <a:pPr lvl="1"/>
            <a:endParaRPr lang="en-CA" noProof="0" dirty="0" smtClean="0"/>
          </a:p>
        </p:txBody>
      </p:sp>
      <p:pic>
        <p:nvPicPr>
          <p:cNvPr id="6" name="Espace réservé du contenu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8911" y="3671667"/>
            <a:ext cx="5983440" cy="260318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680321" y="3671667"/>
            <a:ext cx="4510657" cy="1660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</a:rPr>
              <a:t>But if Continuity is activated: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</a:rPr>
              <a:t>All SMS are automatically send to the mac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</a:rPr>
              <a:t>Readable in clear by the </a:t>
            </a:r>
            <a:r>
              <a:rPr lang="en-US" sz="2000" dirty="0" smtClean="0">
                <a:solidFill>
                  <a:prstClr val="white"/>
                </a:solidFill>
              </a:rPr>
              <a:t>browser</a:t>
            </a:r>
          </a:p>
        </p:txBody>
      </p:sp>
    </p:spTree>
    <p:extLst>
      <p:ext uri="{BB962C8B-B14F-4D97-AF65-F5344CB8AC3E}">
        <p14:creationId xmlns:p14="http://schemas.microsoft.com/office/powerpoint/2010/main" val="59539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noProof="0" dirty="0" smtClean="0"/>
              <a:t>4. Discussion      </a:t>
            </a:r>
            <a:endParaRPr lang="en-CA" noProof="0" dirty="0"/>
          </a:p>
        </p:txBody>
      </p:sp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noProof="0" dirty="0" smtClean="0"/>
              <a:t>Particularity, feasibility and solutions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972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4. Discussion</a:t>
            </a:r>
            <a:br>
              <a:rPr lang="en-CA" noProof="0" dirty="0" smtClean="0"/>
            </a:br>
            <a:r>
              <a:rPr lang="en-CA" noProof="0" dirty="0" smtClean="0"/>
              <a:t>An attack on assumption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56002"/>
          </a:xfrm>
        </p:spPr>
        <p:txBody>
          <a:bodyPr/>
          <a:lstStyle/>
          <a:p>
            <a:r>
              <a:rPr lang="en-CA" noProof="0" dirty="0" smtClean="0"/>
              <a:t>After initial MitB infection, No use of bug or exploit, </a:t>
            </a:r>
            <a:r>
              <a:rPr lang="en-CA" noProof="0" dirty="0" smtClean="0"/>
              <a:t>Only features offered by Google and Apple</a:t>
            </a:r>
            <a:endParaRPr lang="en-CA" noProof="0" dirty="0" smtClean="0"/>
          </a:p>
          <a:p>
            <a:r>
              <a:rPr lang="en-CA" noProof="0" dirty="0" smtClean="0"/>
              <a:t>Hearth of the problem: </a:t>
            </a:r>
          </a:p>
          <a:p>
            <a:pPr lvl="1"/>
            <a:r>
              <a:rPr lang="en-CA" noProof="0" dirty="0" smtClean="0"/>
              <a:t>Sync features reduce the air-gap</a:t>
            </a:r>
          </a:p>
          <a:p>
            <a:pPr lvl="1"/>
            <a:r>
              <a:rPr lang="en-CA" noProof="0" dirty="0" smtClean="0"/>
              <a:t>2FA assume the Air-Gap exist while designing th</a:t>
            </a:r>
            <a:r>
              <a:rPr lang="en-CA" noProof="0" dirty="0" smtClean="0"/>
              <a:t>e scheme</a:t>
            </a:r>
          </a:p>
          <a:p>
            <a:pPr lvl="1"/>
            <a:r>
              <a:rPr lang="en-CA" noProof="0" dirty="0" smtClean="0"/>
              <a:t>Result: System unsecure by flawed assumption</a:t>
            </a:r>
          </a:p>
          <a:p>
            <a:pPr lvl="1"/>
            <a:endParaRPr lang="en-CA" noProof="0" dirty="0" smtClean="0"/>
          </a:p>
          <a:p>
            <a:r>
              <a:rPr lang="en-CA" noProof="0" dirty="0" smtClean="0"/>
              <a:t>Hard to fix:</a:t>
            </a:r>
          </a:p>
          <a:p>
            <a:pPr lvl="1"/>
            <a:r>
              <a:rPr lang="en-CA" noProof="0" dirty="0" smtClean="0"/>
              <a:t>Either Modify (reduce) offered sync features</a:t>
            </a:r>
          </a:p>
          <a:p>
            <a:pPr lvl="1"/>
            <a:r>
              <a:rPr lang="en-CA" noProof="0" dirty="0" smtClean="0"/>
              <a:t>Or find New model on new set of assumption</a:t>
            </a:r>
          </a:p>
          <a:p>
            <a:pPr lvl="1"/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15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4. Discussion</a:t>
            </a:r>
            <a:br>
              <a:rPr lang="en-CA" noProof="0" dirty="0" smtClean="0"/>
            </a:br>
            <a:r>
              <a:rPr lang="en-CA" noProof="0" dirty="0" smtClean="0"/>
              <a:t>Android | Feasibility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noProof="0" dirty="0" smtClean="0"/>
              <a:t>Highly feasible:</a:t>
            </a:r>
          </a:p>
          <a:p>
            <a:pPr lvl="1"/>
            <a:r>
              <a:rPr lang="en-CA" noProof="0" dirty="0" smtClean="0"/>
              <a:t>Google account extremely likely to exist &amp; used on both devices</a:t>
            </a:r>
          </a:p>
          <a:p>
            <a:pPr lvl="1"/>
            <a:r>
              <a:rPr lang="en-CA" noProof="0" dirty="0" smtClean="0"/>
              <a:t>Google chrome very likely to be used on smartphone</a:t>
            </a:r>
          </a:p>
          <a:p>
            <a:pPr lvl="1"/>
            <a:r>
              <a:rPr lang="en-CA" noProof="0" dirty="0" smtClean="0"/>
              <a:t>Result: attack very likely to be possible &amp; successful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09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4. Discussion</a:t>
            </a:r>
            <a:br>
              <a:rPr lang="en-CA" noProof="0" dirty="0" smtClean="0"/>
            </a:br>
            <a:r>
              <a:rPr lang="en-CA" noProof="0" dirty="0" smtClean="0"/>
              <a:t>Android | Solutions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0321" y="2336873"/>
            <a:ext cx="8801305" cy="1644284"/>
          </a:xfrm>
        </p:spPr>
        <p:txBody>
          <a:bodyPr/>
          <a:lstStyle/>
          <a:p>
            <a:r>
              <a:rPr lang="en-CA" noProof="0" dirty="0" smtClean="0"/>
              <a:t>Already exist:</a:t>
            </a:r>
          </a:p>
          <a:p>
            <a:pPr lvl="1"/>
            <a:r>
              <a:rPr lang="en-CA" noProof="0" dirty="0" smtClean="0"/>
              <a:t>New authorization scheme since Marshmallow (October 2015)</a:t>
            </a:r>
          </a:p>
          <a:p>
            <a:pPr lvl="1"/>
            <a:r>
              <a:rPr lang="en-CA" noProof="0" dirty="0" smtClean="0"/>
              <a:t>Authorization confirmed at runtime by clicking on smartphone screen</a:t>
            </a:r>
          </a:p>
          <a:p>
            <a:pPr lvl="1"/>
            <a:r>
              <a:rPr lang="en-CA" noProof="0" dirty="0" smtClean="0"/>
              <a:t>Impossible to authorize remotely or from webpages</a:t>
            </a:r>
          </a:p>
          <a:p>
            <a:pPr lvl="1"/>
            <a:endParaRPr lang="en-CA" noProof="0" dirty="0" smtClean="0"/>
          </a:p>
          <a:p>
            <a:pPr lvl="1"/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626" y="2289063"/>
            <a:ext cx="2364644" cy="4203812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680321" y="4028967"/>
            <a:ext cx="8032968" cy="25268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lvl="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</a:rPr>
              <a:t>Problem: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</a:rPr>
              <a:t>App compiled for older version still used old scheme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</a:rPr>
              <a:t>Can be done purposely will still running on newer version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prstClr val="white"/>
                </a:solidFill>
              </a:rPr>
              <a:t>Likely to be not be possible in the future.</a:t>
            </a:r>
          </a:p>
          <a:p>
            <a:pPr marL="685800" lvl="1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prstClr val="white"/>
              </a:solidFill>
            </a:endParaRPr>
          </a:p>
          <a:p>
            <a:pPr marL="228600" lvl="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prstClr val="white"/>
                </a:solidFill>
              </a:rPr>
              <a:t>So attack still valid today but not in the (near ?) future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703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4. Discussion</a:t>
            </a:r>
            <a:br>
              <a:rPr lang="en-CA" noProof="0" dirty="0" smtClean="0"/>
            </a:br>
            <a:r>
              <a:rPr lang="en-CA" noProof="0" dirty="0" smtClean="0"/>
              <a:t>iOS | Feasibility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noProof="0" dirty="0" smtClean="0"/>
              <a:t>Need more prerequisite than android attack</a:t>
            </a:r>
          </a:p>
          <a:p>
            <a:pPr lvl="1"/>
            <a:r>
              <a:rPr lang="en-CA" noProof="0" dirty="0" smtClean="0">
                <a:solidFill>
                  <a:prstClr val="white"/>
                </a:solidFill>
              </a:rPr>
              <a:t>Need to be a Mac</a:t>
            </a:r>
          </a:p>
          <a:p>
            <a:pPr lvl="1"/>
            <a:r>
              <a:rPr lang="en-CA" noProof="0" dirty="0" smtClean="0">
                <a:solidFill>
                  <a:prstClr val="white"/>
                </a:solidFill>
              </a:rPr>
              <a:t>Off by default</a:t>
            </a:r>
          </a:p>
          <a:p>
            <a:pPr lvl="1"/>
            <a:r>
              <a:rPr lang="en-CA" noProof="0" dirty="0" smtClean="0">
                <a:solidFill>
                  <a:prstClr val="white"/>
                </a:solidFill>
              </a:rPr>
              <a:t>Need to be on the same LAN</a:t>
            </a:r>
          </a:p>
          <a:p>
            <a:r>
              <a:rPr lang="en-CA" noProof="0" dirty="0" smtClean="0">
                <a:solidFill>
                  <a:prstClr val="white"/>
                </a:solidFill>
              </a:rPr>
              <a:t>But If the first condition is fulfil, two others are very likely.</a:t>
            </a:r>
          </a:p>
          <a:p>
            <a:endParaRPr lang="en-CA" noProof="0" dirty="0" smtClean="0">
              <a:solidFill>
                <a:prstClr val="white"/>
              </a:solidFill>
            </a:endParaRPr>
          </a:p>
          <a:p>
            <a:r>
              <a:rPr lang="en-CA" noProof="0" dirty="0" smtClean="0">
                <a:solidFill>
                  <a:prstClr val="white"/>
                </a:solidFill>
              </a:rPr>
              <a:t>Reduce scalability more than feasibility</a:t>
            </a:r>
          </a:p>
          <a:p>
            <a:pPr lvl="1"/>
            <a:endParaRPr lang="en-CA" noProof="0" dirty="0" smtClean="0"/>
          </a:p>
          <a:p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72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4. Discussion</a:t>
            </a:r>
            <a:br>
              <a:rPr lang="en-CA" noProof="0" dirty="0" smtClean="0"/>
            </a:br>
            <a:r>
              <a:rPr lang="en-CA" noProof="0" dirty="0" smtClean="0"/>
              <a:t>iOS | Solution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noProof="0" dirty="0" smtClean="0"/>
              <a:t>On Apple side: Sync only messages from number in contact list</a:t>
            </a:r>
          </a:p>
          <a:p>
            <a:endParaRPr lang="en-CA" noProof="0" dirty="0" smtClean="0"/>
          </a:p>
          <a:p>
            <a:r>
              <a:rPr lang="en-CA" noProof="0" dirty="0" smtClean="0"/>
              <a:t>Relative small impact on user experience</a:t>
            </a:r>
          </a:p>
          <a:p>
            <a:r>
              <a:rPr lang="en-CA" noProof="0" dirty="0" smtClean="0"/>
              <a:t>Seems to defeat the attack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3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4. Discussion</a:t>
            </a:r>
            <a:br>
              <a:rPr lang="en-CA" noProof="0" dirty="0" smtClean="0"/>
            </a:br>
            <a:r>
              <a:rPr lang="en-CA" noProof="0" dirty="0" smtClean="0"/>
              <a:t>Other 2FA on smartphone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0322" y="2336873"/>
            <a:ext cx="7706441" cy="3599316"/>
          </a:xfrm>
        </p:spPr>
        <p:txBody>
          <a:bodyPr/>
          <a:lstStyle/>
          <a:p>
            <a:r>
              <a:rPr lang="en-CA" noProof="0" dirty="0" smtClean="0"/>
              <a:t>Most of services also propose dedicated app for 2FA</a:t>
            </a:r>
          </a:p>
          <a:p>
            <a:r>
              <a:rPr lang="en-CA" noProof="0" dirty="0" smtClean="0"/>
              <a:t>Sandboxing: App can’t access each other data</a:t>
            </a:r>
          </a:p>
          <a:p>
            <a:r>
              <a:rPr lang="en-CA" noProof="0" dirty="0" smtClean="0"/>
              <a:t>Theoretically defeat attacks</a:t>
            </a:r>
          </a:p>
          <a:p>
            <a:endParaRPr lang="en-CA" noProof="0" dirty="0" smtClean="0"/>
          </a:p>
          <a:p>
            <a:r>
              <a:rPr lang="en-CA" noProof="0" dirty="0" smtClean="0"/>
              <a:t>Problem: Most of services also propose SMS 2FA as backup solution</a:t>
            </a:r>
          </a:p>
          <a:p>
            <a:r>
              <a:rPr lang="en-CA" noProof="0" dirty="0" smtClean="0"/>
              <a:t>So attacks still work by asking to use backup solution</a:t>
            </a:r>
          </a:p>
          <a:p>
            <a:endParaRPr lang="en-CA" noProof="0" dirty="0" smtClean="0"/>
          </a:p>
          <a:p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5939" y="2336873"/>
            <a:ext cx="3784447" cy="234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577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noProof="0" dirty="0" smtClean="0"/>
              <a:t>5. Conclusion</a:t>
            </a:r>
            <a:endParaRPr lang="en-CA" noProof="0" dirty="0"/>
          </a:p>
        </p:txBody>
      </p:sp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57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1. Presentation of 2FA model</a:t>
            </a:r>
            <a:br>
              <a:rPr lang="en-CA" noProof="0" dirty="0" smtClean="0"/>
            </a:br>
            <a:r>
              <a:rPr lang="en-CA" noProof="0" dirty="0" smtClean="0"/>
              <a:t>The concept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156002"/>
          </a:xfrm>
        </p:spPr>
        <p:txBody>
          <a:bodyPr numCol="1">
            <a:normAutofit/>
          </a:bodyPr>
          <a:lstStyle/>
          <a:p>
            <a:r>
              <a:rPr lang="en-CA" noProof="0" dirty="0" smtClean="0"/>
              <a:t>Combination of </a:t>
            </a:r>
            <a:r>
              <a:rPr lang="en-CA" noProof="0" dirty="0" smtClean="0"/>
              <a:t>2 access control in order to authenticate</a:t>
            </a:r>
          </a:p>
          <a:p>
            <a:pPr lvl="1"/>
            <a:r>
              <a:rPr lang="en-CA" noProof="0" dirty="0" smtClean="0"/>
              <a:t>Something you know + Something you have</a:t>
            </a:r>
          </a:p>
          <a:p>
            <a:endParaRPr lang="en-CA" noProof="0" dirty="0" smtClean="0"/>
          </a:p>
          <a:p>
            <a:endParaRPr lang="en-CA" noProof="0" dirty="0" smtClean="0"/>
          </a:p>
          <a:p>
            <a:endParaRPr lang="en-CA" noProof="0" dirty="0" smtClean="0"/>
          </a:p>
          <a:p>
            <a:endParaRPr lang="en-CA" noProof="0" dirty="0" smtClean="0"/>
          </a:p>
          <a:p>
            <a:endParaRPr lang="en-CA" noProof="0" dirty="0" smtClean="0"/>
          </a:p>
          <a:p>
            <a:r>
              <a:rPr lang="en-CA" noProof="0" dirty="0" smtClean="0"/>
              <a:t>Main goal: prevent authentication by third party in case of compromised password or main communication channel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3129127"/>
            <a:ext cx="4176547" cy="1667768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176" y="3129127"/>
            <a:ext cx="3556918" cy="182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414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5. Conclusion</a:t>
            </a:r>
            <a:br>
              <a:rPr lang="en-CA" noProof="0" dirty="0" smtClean="0"/>
            </a:b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noProof="0" dirty="0" smtClean="0"/>
              <a:t>Souls of 2FA on smartphones: Air gap between smartphone and PC</a:t>
            </a:r>
          </a:p>
          <a:p>
            <a:r>
              <a:rPr lang="en-CA" noProof="0" dirty="0" smtClean="0"/>
              <a:t>Not true anymore for all channels used by smartphone</a:t>
            </a:r>
          </a:p>
          <a:p>
            <a:r>
              <a:rPr lang="en-CA" noProof="0" dirty="0" smtClean="0"/>
              <a:t>2FA implementation must choose wisely: Must be sure use channel is really out of band</a:t>
            </a:r>
          </a:p>
          <a:p>
            <a:r>
              <a:rPr lang="en-CA" noProof="0" dirty="0" smtClean="0"/>
              <a:t>SMS 2FA doesn’t seems to be secure anymore on iOS and Android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654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Images used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80321" y="2336873"/>
            <a:ext cx="11511679" cy="3599316"/>
          </a:xfrm>
        </p:spPr>
        <p:txBody>
          <a:bodyPr/>
          <a:lstStyle/>
          <a:p>
            <a:r>
              <a:rPr lang="en-CA" noProof="0" dirty="0" smtClean="0"/>
              <a:t>Epfl</a:t>
            </a:r>
            <a:r>
              <a:rPr lang="en-CA" noProof="0" dirty="0" smtClean="0"/>
              <a:t> website: </a:t>
            </a:r>
            <a:r>
              <a:rPr lang="en-CA" noProof="0" dirty="0" smtClean="0">
                <a:hlinkClick r:id="rId2"/>
              </a:rPr>
              <a:t>http://camipro.epfl.ch/paiement</a:t>
            </a:r>
            <a:endParaRPr lang="en-CA" noProof="0" dirty="0" smtClean="0"/>
          </a:p>
          <a:p>
            <a:r>
              <a:rPr lang="en-CA" noProof="0" dirty="0" smtClean="0"/>
              <a:t>Google Authenticator presentation on </a:t>
            </a:r>
            <a:r>
              <a:rPr lang="en-CA" noProof="0" dirty="0" smtClean="0"/>
              <a:t>p</a:t>
            </a:r>
            <a:r>
              <a:rPr lang="en-CA" noProof="0" dirty="0" smtClean="0"/>
              <a:t>laystore</a:t>
            </a:r>
            <a:r>
              <a:rPr lang="en-CA" noProof="0" dirty="0" smtClean="0"/>
              <a:t> : </a:t>
            </a:r>
            <a:r>
              <a:rPr lang="en-CA" noProof="0" dirty="0" smtClean="0">
                <a:hlinkClick r:id="rId3"/>
              </a:rPr>
              <a:t>https://play.google.com/store/apps/details?id=com.google.android.apps.authenticator2</a:t>
            </a:r>
            <a:endParaRPr lang="en-CA" noProof="0" dirty="0" smtClean="0"/>
          </a:p>
          <a:p>
            <a:r>
              <a:rPr lang="en-CA" noProof="0" dirty="0" smtClean="0"/>
              <a:t>Apple </a:t>
            </a:r>
            <a:r>
              <a:rPr lang="en-CA" noProof="0" dirty="0" smtClean="0"/>
              <a:t>website : </a:t>
            </a:r>
            <a:r>
              <a:rPr lang="en-CA" noProof="0" dirty="0" smtClean="0">
                <a:hlinkClick r:id="rId4"/>
              </a:rPr>
              <a:t>https://support.apple.com/fr-ch/HT204681</a:t>
            </a:r>
            <a:endParaRPr lang="en-CA" noProof="0" dirty="0" smtClean="0"/>
          </a:p>
          <a:p>
            <a:r>
              <a:rPr lang="en-CA" noProof="0" dirty="0" smtClean="0"/>
              <a:t>Konoth et al. paper : </a:t>
            </a:r>
            <a:r>
              <a:rPr lang="en-CA" noProof="0" dirty="0" smtClean="0">
                <a:hlinkClick r:id="rId5"/>
              </a:rPr>
              <a:t>http://fc16.ifca.ai/preproceedings/24_Konoth.pdf</a:t>
            </a:r>
            <a:endParaRPr lang="en-CA" noProof="0" dirty="0" smtClean="0"/>
          </a:p>
          <a:p>
            <a:r>
              <a:rPr lang="en-CA" noProof="0" dirty="0" smtClean="0"/>
              <a:t>Personal screenshots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289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1. Presentation of 2FA model</a:t>
            </a:r>
            <a:br>
              <a:rPr lang="en-CA" noProof="0" dirty="0" smtClean="0"/>
            </a:br>
            <a:r>
              <a:rPr lang="en-CA" noProof="0" dirty="0" smtClean="0"/>
              <a:t>The choice of smartphones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numCol="1">
            <a:normAutofit lnSpcReduction="10000"/>
          </a:bodyPr>
          <a:lstStyle/>
          <a:p>
            <a:r>
              <a:rPr lang="en-CA" noProof="0" dirty="0" smtClean="0"/>
              <a:t>Majority of online modern 2FA use (smart)phone as “something you have”</a:t>
            </a:r>
          </a:p>
          <a:p>
            <a:pPr lvl="1"/>
            <a:r>
              <a:rPr lang="en-CA" noProof="0" dirty="0" smtClean="0"/>
              <a:t>Convenient: Don’t require the user to carry yet another card or devices</a:t>
            </a:r>
          </a:p>
          <a:p>
            <a:pPr lvl="1"/>
            <a:r>
              <a:rPr lang="en-CA" noProof="0" dirty="0" smtClean="0"/>
              <a:t>Available</a:t>
            </a:r>
            <a:r>
              <a:rPr lang="en-CA" noProof="0" dirty="0" smtClean="0"/>
              <a:t>: Large majority of user have one</a:t>
            </a:r>
          </a:p>
          <a:p>
            <a:pPr lvl="1"/>
            <a:r>
              <a:rPr lang="en-CA" noProof="0" dirty="0" smtClean="0"/>
              <a:t>Reachable &amp; Out of band: services can send message to it without using the main communication channel</a:t>
            </a:r>
          </a:p>
          <a:p>
            <a:endParaRPr lang="en-CA" noProof="0" dirty="0" smtClean="0"/>
          </a:p>
          <a:p>
            <a:endParaRPr lang="en-CA" noProof="0" dirty="0" smtClean="0"/>
          </a:p>
          <a:p>
            <a:r>
              <a:rPr lang="en-CA" noProof="0" dirty="0" smtClean="0"/>
              <a:t>Impleme</a:t>
            </a:r>
            <a:r>
              <a:rPr lang="en-CA" noProof="0" dirty="0" smtClean="0"/>
              <a:t>nt by </a:t>
            </a:r>
            <a:r>
              <a:rPr lang="en-CA" noProof="0" dirty="0" smtClean="0"/>
              <a:t>Google, Microsoft, Amazon, Twitch, </a:t>
            </a:r>
            <a:r>
              <a:rPr lang="en-CA" noProof="0" dirty="0" smtClean="0"/>
              <a:t>Twitter</a:t>
            </a:r>
            <a:r>
              <a:rPr lang="en-CA" noProof="0" dirty="0" smtClean="0"/>
              <a:t>, Visa, Lastpass,  … </a:t>
            </a:r>
          </a:p>
          <a:p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10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1. Presentation of 2FA model</a:t>
            </a:r>
            <a:br>
              <a:rPr lang="en-CA" noProof="0" dirty="0" smtClean="0"/>
            </a:br>
            <a:r>
              <a:rPr lang="en-CA" noProof="0" dirty="0" smtClean="0"/>
              <a:t>Smartphone 2FA implementation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CA" noProof="0" dirty="0" smtClean="0"/>
              <a:t>SMS One Time Password (OTP)</a:t>
            </a:r>
          </a:p>
          <a:p>
            <a:endParaRPr lang="en-CA" noProof="0" dirty="0" smtClean="0"/>
          </a:p>
          <a:p>
            <a:endParaRPr lang="en-CA" noProof="0" dirty="0" smtClean="0"/>
          </a:p>
          <a:p>
            <a:endParaRPr lang="en-CA" noProof="0" dirty="0" smtClean="0"/>
          </a:p>
          <a:p>
            <a:endParaRPr lang="en-CA" noProof="0" dirty="0" smtClean="0"/>
          </a:p>
          <a:p>
            <a:endParaRPr lang="en-CA" noProof="0" dirty="0" smtClean="0"/>
          </a:p>
          <a:p>
            <a:endParaRPr lang="en-CA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465643" y="2336873"/>
            <a:ext cx="4700058" cy="767273"/>
          </a:xfrm>
        </p:spPr>
        <p:txBody>
          <a:bodyPr/>
          <a:lstStyle/>
          <a:p>
            <a:r>
              <a:rPr lang="en-CA" noProof="0" dirty="0" smtClean="0"/>
              <a:t>Dedicated application</a:t>
            </a:r>
          </a:p>
          <a:p>
            <a:pPr lvl="1"/>
            <a:r>
              <a:rPr lang="en-CA" noProof="0" dirty="0" smtClean="0"/>
              <a:t>Can rely on OTP or not</a:t>
            </a:r>
            <a:endParaRPr lang="en-CA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350" y="3104146"/>
            <a:ext cx="3429694" cy="1876927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457" y="3106662"/>
            <a:ext cx="2007436" cy="3568775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914" y="3104146"/>
            <a:ext cx="2059887" cy="357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7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1. Presentation of 2FA model</a:t>
            </a:r>
            <a:br>
              <a:rPr lang="en-CA" noProof="0" dirty="0" smtClean="0"/>
            </a:br>
            <a:r>
              <a:rPr lang="en-CA" noProof="0" dirty="0" smtClean="0"/>
              <a:t>SMS 2FA scheme</a:t>
            </a:r>
            <a:endParaRPr lang="en-CA" noProof="0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User try to authenticate on PC with password</a:t>
            </a:r>
          </a:p>
          <a:p>
            <a:r>
              <a:rPr lang="en-CA" dirty="0" smtClean="0"/>
              <a:t>If succeeds, service send SMS containing OTP to user’s phone</a:t>
            </a:r>
          </a:p>
          <a:p>
            <a:r>
              <a:rPr lang="en-CA" dirty="0" smtClean="0"/>
              <a:t>User enter OTP on PC</a:t>
            </a:r>
          </a:p>
          <a:p>
            <a:r>
              <a:rPr lang="en-CA" dirty="0" smtClean="0"/>
              <a:t>If correct, user successfully authenticate</a:t>
            </a:r>
            <a:endParaRPr lang="en-CA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04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1. Presentation of 2FA model</a:t>
            </a:r>
            <a:br>
              <a:rPr lang="en-CA" noProof="0" dirty="0" smtClean="0"/>
            </a:br>
            <a:r>
              <a:rPr lang="en-CA" noProof="0" dirty="0" smtClean="0"/>
              <a:t>Today’s goal</a:t>
            </a:r>
            <a:endParaRPr lang="en-CA" noProof="0" dirty="0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2FA made to prevent authentication if only PC compromised</a:t>
            </a:r>
          </a:p>
          <a:p>
            <a:r>
              <a:rPr lang="en-CA" dirty="0" smtClean="0"/>
              <a:t>Goal: try to pass 2FA with only a compromise PC</a:t>
            </a:r>
          </a:p>
          <a:p>
            <a:endParaRPr lang="en-CA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28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noProof="0" dirty="0" smtClean="0"/>
              <a:t>2. Key concepts</a:t>
            </a:r>
            <a:endParaRPr lang="en-CA" noProof="0" dirty="0"/>
          </a:p>
        </p:txBody>
      </p:sp>
      <p:sp>
        <p:nvSpPr>
          <p:cNvPr id="5" name="Sous-titr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8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noProof="0" dirty="0" smtClean="0"/>
              <a:t>2. Key concepts</a:t>
            </a:r>
            <a:br>
              <a:rPr lang="en-CA" noProof="0" dirty="0" smtClean="0"/>
            </a:br>
            <a:r>
              <a:rPr lang="en-CA" noProof="0" dirty="0" smtClean="0"/>
              <a:t>Synchronization</a:t>
            </a:r>
            <a:endParaRPr lang="en-CA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noProof="0" dirty="0" smtClean="0"/>
              <a:t>Actions performed one devices will have impact on the other</a:t>
            </a:r>
          </a:p>
          <a:p>
            <a:r>
              <a:rPr lang="en-CA" noProof="0" dirty="0" smtClean="0"/>
              <a:t>Make use of the 2 smoother</a:t>
            </a:r>
          </a:p>
          <a:p>
            <a:endParaRPr lang="en-CA" noProof="0" dirty="0" smtClean="0"/>
          </a:p>
          <a:p>
            <a:r>
              <a:rPr lang="en-CA" noProof="0" dirty="0" smtClean="0"/>
              <a:t>Purposely implements by developers</a:t>
            </a:r>
          </a:p>
          <a:p>
            <a:r>
              <a:rPr lang="en-CA" noProof="0" dirty="0" smtClean="0"/>
              <a:t>Blur the line (Air-gap) between the two</a:t>
            </a:r>
            <a:endParaRPr lang="en-CA" noProof="0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0" y="6492875"/>
            <a:ext cx="6870660" cy="365125"/>
          </a:xfrm>
        </p:spPr>
        <p:txBody>
          <a:bodyPr/>
          <a:lstStyle/>
          <a:p>
            <a:r>
              <a:rPr lang="en-US" dirty="0" smtClean="0"/>
              <a:t>Robin Solignac | Student seminar 2017 | EPFL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67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FA_presentation" id="{E005294D-A506-8B47-BE2D-EB7C40CD32ED}" vid="{BE61294B-5153-F14D-AD4E-04D2D3FCF74E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2FA_presentation</Template>
  <TotalTime>4878</TotalTime>
  <Words>1353</Words>
  <Application>Microsoft Macintosh PowerPoint</Application>
  <PresentationFormat>Grand écran</PresentationFormat>
  <Paragraphs>203</Paragraphs>
  <Slides>31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Calibri</vt:lpstr>
      <vt:lpstr>Trebuchet MS</vt:lpstr>
      <vt:lpstr>Arial</vt:lpstr>
      <vt:lpstr>Berlin</vt:lpstr>
      <vt:lpstr>Student Seminar:  Exploiting Two Factor Authentication of Android and IOS</vt:lpstr>
      <vt:lpstr>1. Introduction: The 2 Factors Authentication Model</vt:lpstr>
      <vt:lpstr>1. Presentation of 2FA model The concept</vt:lpstr>
      <vt:lpstr>1. Presentation of 2FA model The choice of smartphones</vt:lpstr>
      <vt:lpstr>1. Presentation of 2FA model Smartphone 2FA implementation</vt:lpstr>
      <vt:lpstr>1. Presentation of 2FA model SMS 2FA scheme</vt:lpstr>
      <vt:lpstr>1. Presentation of 2FA model Today’s goal</vt:lpstr>
      <vt:lpstr>2. Key concepts</vt:lpstr>
      <vt:lpstr>2. Key concepts Synchronization</vt:lpstr>
      <vt:lpstr>2. Key concepts Synchronization: Google play store website</vt:lpstr>
      <vt:lpstr>2. Key concepts Synchronization: Apple Continuity</vt:lpstr>
      <vt:lpstr>2. Key concepts Synchronization: Browser Sync</vt:lpstr>
      <vt:lpstr>2. Key concepts MitB: Man in the browser attack </vt:lpstr>
      <vt:lpstr>3. 2FA Attacks</vt:lpstr>
      <vt:lpstr>3. 2FA Attacks The model</vt:lpstr>
      <vt:lpstr>3. 2FA Attacks Android</vt:lpstr>
      <vt:lpstr>3. 2FA Attacks Android | Google Bouncer</vt:lpstr>
      <vt:lpstr>3. 2FA Attacks Android | App activation</vt:lpstr>
      <vt:lpstr>3. 2FA Attacks Android | App activation</vt:lpstr>
      <vt:lpstr>3. 2FA Attacks Android | Setup Summary </vt:lpstr>
      <vt:lpstr>3. 2FA Attacks iOS</vt:lpstr>
      <vt:lpstr>4. Discussion      </vt:lpstr>
      <vt:lpstr>4. Discussion An attack on assumption</vt:lpstr>
      <vt:lpstr>4. Discussion Android | Feasibility</vt:lpstr>
      <vt:lpstr>4. Discussion Android | Solutions</vt:lpstr>
      <vt:lpstr>4. Discussion iOS | Feasibility</vt:lpstr>
      <vt:lpstr>4. Discussion iOS | Solution</vt:lpstr>
      <vt:lpstr>4. Discussion Other 2FA on smartphone</vt:lpstr>
      <vt:lpstr>5. Conclusion</vt:lpstr>
      <vt:lpstr>5. Conclusion </vt:lpstr>
      <vt:lpstr>Images used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 Seminar:  Exploiting Two Factor Authentication of Android and IOS</dc:title>
  <dc:creator>Utilisateur de Microsoft Office</dc:creator>
  <cp:lastModifiedBy>Utilisateur de Microsoft Office</cp:lastModifiedBy>
  <cp:revision>55</cp:revision>
  <cp:lastPrinted>2017-03-10T20:55:19Z</cp:lastPrinted>
  <dcterms:created xsi:type="dcterms:W3CDTF">2017-03-09T09:11:17Z</dcterms:created>
  <dcterms:modified xsi:type="dcterms:W3CDTF">2017-03-12T18:29:27Z</dcterms:modified>
</cp:coreProperties>
</file>

<file path=docProps/thumbnail.jpeg>
</file>